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32F6E-7477-488A-ADE1-24CA7DBBB5A1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9B6A8-E3C3-44FE-8B46-D14AC43C2B0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Nepal Presentation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9B6A8-E3C3-44FE-8B46-D14AC43C2B0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D210-773C-4F68-8C55-24445B70A4ED}" type="datetimeFigureOut">
              <a:rPr lang="en-GB" smtClean="0"/>
              <a:pPr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2B62-0E79-4BD1-9473-7200D58E7C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26642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International Symposium on Excellence on Public Service/Administration</a:t>
            </a:r>
            <a:br>
              <a:rPr lang="en-US" sz="2400" dirty="0" smtClean="0"/>
            </a:br>
            <a:r>
              <a:rPr lang="en-US" sz="2400" dirty="0" smtClean="0"/>
              <a:t>7-9 October,2014</a:t>
            </a:r>
            <a:br>
              <a:rPr lang="en-US" sz="2400" dirty="0" smtClean="0"/>
            </a:br>
            <a:r>
              <a:rPr lang="en-US" sz="2400" dirty="0" smtClean="0"/>
              <a:t>New Delhi,  India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208912" cy="42484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Service Delivery Mechanism : Efforts and Challenges 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(Nepalese Scenario)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Presented by: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Babu Ram Adhikari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Joint Secretary, Government of Nepal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Ministry of General Administration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  <p:pic>
        <p:nvPicPr>
          <p:cNvPr id="1026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0075" y="260648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Potentialities- Long way to go.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34120" y="2492897"/>
            <a:ext cx="74757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 FOR YOUR ATTENTION</a:t>
            </a:r>
            <a:endParaRPr 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C:\Users\Baburam\Desktop\33333333333333333333333333333333333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429000"/>
            <a:ext cx="4032448" cy="2664296"/>
          </a:xfrm>
          <a:prstGeom prst="rect">
            <a:avLst/>
          </a:prstGeom>
          <a:noFill/>
        </p:spPr>
      </p:pic>
      <p:pic>
        <p:nvPicPr>
          <p:cNvPr id="9218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60648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ANY QUESTIONS/COMMENTS?</a:t>
            </a:r>
            <a:endParaRPr lang="en-GB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 descr="C:\Users\Baburam\Desktop\2222222222222222222222222222222222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5112568" cy="1872208"/>
          </a:xfrm>
          <a:prstGeom prst="rect">
            <a:avLst/>
          </a:prstGeom>
          <a:noFill/>
        </p:spPr>
      </p:pic>
      <p:pic>
        <p:nvPicPr>
          <p:cNvPr id="2051" name="Picture 3" descr="C:\Users\Baburam\Desktop\11111111111111111111111111111111111111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861048"/>
            <a:ext cx="2143125" cy="2143125"/>
          </a:xfrm>
          <a:prstGeom prst="rect">
            <a:avLst/>
          </a:prstGeom>
          <a:noFill/>
        </p:spPr>
      </p:pic>
      <p:pic>
        <p:nvPicPr>
          <p:cNvPr id="10242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332656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US" dirty="0" smtClean="0"/>
              <a:t>Presentation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Historical Background</a:t>
            </a:r>
          </a:p>
          <a:p>
            <a:r>
              <a:rPr lang="en-US" dirty="0" smtClean="0"/>
              <a:t>Decentralization Effort</a:t>
            </a:r>
          </a:p>
          <a:p>
            <a:r>
              <a:rPr lang="en-US" dirty="0" smtClean="0"/>
              <a:t>Present Focus</a:t>
            </a:r>
          </a:p>
          <a:p>
            <a:r>
              <a:rPr lang="en-US" dirty="0" smtClean="0"/>
              <a:t>What worked, what not ?</a:t>
            </a:r>
          </a:p>
          <a:p>
            <a:r>
              <a:rPr lang="en-US" dirty="0" smtClean="0"/>
              <a:t>Successful Stories</a:t>
            </a:r>
          </a:p>
          <a:p>
            <a:r>
              <a:rPr lang="en-US" dirty="0" smtClean="0"/>
              <a:t>Challenges: More to do</a:t>
            </a:r>
          </a:p>
          <a:p>
            <a:r>
              <a:rPr lang="en-US" dirty="0" smtClean="0"/>
              <a:t>Potentialities</a:t>
            </a:r>
          </a:p>
          <a:p>
            <a:r>
              <a:rPr lang="en-US" dirty="0" smtClean="0"/>
              <a:t>Conclusion</a:t>
            </a:r>
            <a:endParaRPr lang="en-GB" dirty="0"/>
          </a:p>
        </p:txBody>
      </p:sp>
      <p:pic>
        <p:nvPicPr>
          <p:cNvPr id="2050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 dirty="0" smtClean="0"/>
              <a:t>Historical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Kingship</a:t>
            </a:r>
          </a:p>
          <a:p>
            <a:pPr lvl="2">
              <a:buNone/>
            </a:pPr>
            <a:r>
              <a:rPr lang="en-US" dirty="0" smtClean="0"/>
              <a:t>More decentralized</a:t>
            </a:r>
          </a:p>
          <a:p>
            <a:pPr lvl="2">
              <a:buNone/>
            </a:pPr>
            <a:r>
              <a:rPr lang="en-US" dirty="0" smtClean="0"/>
              <a:t>Less covered</a:t>
            </a:r>
          </a:p>
          <a:p>
            <a:pPr lvl="2">
              <a:buNone/>
            </a:pPr>
            <a:r>
              <a:rPr lang="en-US" dirty="0" smtClean="0"/>
              <a:t>No/less access  (Kings wish)</a:t>
            </a:r>
          </a:p>
          <a:p>
            <a:r>
              <a:rPr lang="en-US" dirty="0" smtClean="0"/>
              <a:t>Constitutional Monarch</a:t>
            </a:r>
          </a:p>
          <a:p>
            <a:pPr lvl="2"/>
            <a:r>
              <a:rPr lang="en-US" dirty="0" smtClean="0"/>
              <a:t>Increased demand</a:t>
            </a:r>
          </a:p>
          <a:p>
            <a:pPr lvl="2"/>
            <a:r>
              <a:rPr lang="en-US" dirty="0" smtClean="0"/>
              <a:t>Low confidence of governance</a:t>
            </a:r>
          </a:p>
          <a:p>
            <a:pPr lvl="2"/>
            <a:r>
              <a:rPr lang="en-US" dirty="0" smtClean="0"/>
              <a:t>Wait and see</a:t>
            </a:r>
          </a:p>
          <a:p>
            <a:r>
              <a:rPr lang="en-US" dirty="0" smtClean="0"/>
              <a:t>Republican Era </a:t>
            </a:r>
          </a:p>
          <a:p>
            <a:pPr lvl="2"/>
            <a:r>
              <a:rPr lang="en-US" dirty="0" smtClean="0"/>
              <a:t>Surmounting demand</a:t>
            </a:r>
          </a:p>
          <a:p>
            <a:pPr lvl="2"/>
            <a:r>
              <a:rPr lang="en-US" dirty="0" smtClean="0"/>
              <a:t>Unstable government</a:t>
            </a:r>
          </a:p>
          <a:p>
            <a:endParaRPr lang="en-GB" dirty="0"/>
          </a:p>
        </p:txBody>
      </p:sp>
      <p:pic>
        <p:nvPicPr>
          <p:cNvPr id="3074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0075" y="260648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Citizen Charter (with compensation)</a:t>
            </a:r>
          </a:p>
          <a:p>
            <a:r>
              <a:rPr lang="en-US" dirty="0" smtClean="0"/>
              <a:t>Hello Government</a:t>
            </a:r>
          </a:p>
          <a:p>
            <a:r>
              <a:rPr lang="en-US" dirty="0" smtClean="0"/>
              <a:t>Government in public door</a:t>
            </a:r>
          </a:p>
          <a:p>
            <a:r>
              <a:rPr lang="en-US" dirty="0" smtClean="0"/>
              <a:t>Public Hearing</a:t>
            </a:r>
          </a:p>
          <a:p>
            <a:r>
              <a:rPr lang="en-US" dirty="0" smtClean="0"/>
              <a:t>Bottom up planning</a:t>
            </a:r>
          </a:p>
          <a:p>
            <a:r>
              <a:rPr lang="en-US" dirty="0" smtClean="0"/>
              <a:t>Targeted Program</a:t>
            </a:r>
          </a:p>
          <a:p>
            <a:r>
              <a:rPr lang="en-US" dirty="0" smtClean="0"/>
              <a:t>Poverty Reduction</a:t>
            </a:r>
          </a:p>
          <a:p>
            <a:r>
              <a:rPr lang="en-US" dirty="0" smtClean="0"/>
              <a:t>Institutionalization</a:t>
            </a:r>
          </a:p>
          <a:p>
            <a:endParaRPr lang="en-GB" dirty="0"/>
          </a:p>
        </p:txBody>
      </p:sp>
      <p:pic>
        <p:nvPicPr>
          <p:cNvPr id="4098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32656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r>
              <a:rPr lang="en-US" dirty="0" smtClean="0"/>
              <a:t>What worked ,what not 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Participation increased- did not last long</a:t>
            </a:r>
          </a:p>
          <a:p>
            <a:r>
              <a:rPr lang="en-US" dirty="0" smtClean="0"/>
              <a:t>Bottom— up demand, top-down supply(more demand less supply)</a:t>
            </a:r>
          </a:p>
          <a:p>
            <a:r>
              <a:rPr lang="en-US" dirty="0" smtClean="0"/>
              <a:t>More awareness – less confidence</a:t>
            </a:r>
          </a:p>
          <a:p>
            <a:r>
              <a:rPr lang="en-US" dirty="0" smtClean="0"/>
              <a:t>Democratic practice- unstable governance</a:t>
            </a:r>
          </a:p>
          <a:p>
            <a:r>
              <a:rPr lang="en-US" dirty="0" smtClean="0"/>
              <a:t>More practice- less success</a:t>
            </a:r>
          </a:p>
          <a:p>
            <a:r>
              <a:rPr lang="en-US" dirty="0" smtClean="0"/>
              <a:t>Less </a:t>
            </a:r>
            <a:r>
              <a:rPr lang="en-US" dirty="0" err="1" smtClean="0"/>
              <a:t>instutionalization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GB" dirty="0"/>
          </a:p>
        </p:txBody>
      </p:sp>
      <p:pic>
        <p:nvPicPr>
          <p:cNvPr id="5122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260648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/>
          <a:lstStyle/>
          <a:p>
            <a:r>
              <a:rPr lang="en-US" dirty="0" smtClean="0"/>
              <a:t>Successful Stories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Community Forest</a:t>
            </a:r>
          </a:p>
          <a:p>
            <a:pPr lvl="2"/>
            <a:r>
              <a:rPr lang="en-US" dirty="0" smtClean="0"/>
              <a:t>Responsibilities to community (protection, development)</a:t>
            </a:r>
          </a:p>
          <a:p>
            <a:pPr lvl="2"/>
            <a:r>
              <a:rPr lang="en-US" dirty="0" smtClean="0"/>
              <a:t>Authority to users (consumption, use, sale)</a:t>
            </a:r>
          </a:p>
          <a:p>
            <a:pPr lvl="2"/>
            <a:r>
              <a:rPr lang="en-US" dirty="0" smtClean="0"/>
              <a:t>65% of mid-hill area grew nicely</a:t>
            </a:r>
          </a:p>
          <a:p>
            <a:pPr lvl="2"/>
            <a:r>
              <a:rPr lang="en-US" dirty="0" smtClean="0"/>
              <a:t>Useful to hills and mountains , but  exploiting in  terai (economically high value forest)</a:t>
            </a:r>
          </a:p>
          <a:p>
            <a:r>
              <a:rPr lang="en-US" dirty="0" smtClean="0"/>
              <a:t>Drinking water project</a:t>
            </a:r>
          </a:p>
          <a:p>
            <a:pPr lvl="2"/>
            <a:r>
              <a:rPr lang="en-US" dirty="0" smtClean="0"/>
              <a:t>Responsibilities to community (maintenance, distribution)</a:t>
            </a:r>
          </a:p>
          <a:p>
            <a:pPr lvl="2"/>
            <a:r>
              <a:rPr lang="en-US" dirty="0" smtClean="0"/>
              <a:t>Authority to users (decision)</a:t>
            </a:r>
          </a:p>
          <a:p>
            <a:pPr lvl="2"/>
            <a:r>
              <a:rPr lang="en-US" dirty="0" smtClean="0"/>
              <a:t>Projects running well, less worry to government</a:t>
            </a:r>
          </a:p>
          <a:p>
            <a:pPr lvl="2"/>
            <a:r>
              <a:rPr lang="en-US" dirty="0" smtClean="0"/>
              <a:t>Long lasting</a:t>
            </a:r>
          </a:p>
          <a:p>
            <a:pPr lvl="2"/>
            <a:r>
              <a:rPr lang="en-US" dirty="0" smtClean="0"/>
              <a:t>Better utilization of scarce resource</a:t>
            </a:r>
          </a:p>
          <a:p>
            <a:pPr lvl="2"/>
            <a:r>
              <a:rPr lang="en-US" dirty="0" smtClean="0"/>
              <a:t>Useful in rural areas- less useful in towns</a:t>
            </a:r>
            <a:endParaRPr lang="en-GB" dirty="0" smtClean="0"/>
          </a:p>
          <a:p>
            <a:pPr lvl="2"/>
            <a:endParaRPr lang="en-US" dirty="0" smtClean="0"/>
          </a:p>
        </p:txBody>
      </p:sp>
      <p:pic>
        <p:nvPicPr>
          <p:cNvPr id="6146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32656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Stories </a:t>
            </a:r>
            <a:r>
              <a:rPr lang="en-US" sz="2000" dirty="0" smtClean="0"/>
              <a:t>contd.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Control Ma. Pa. Se. (driving without alcohol)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Initiated two years ago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Regulated with Nepal Police</a:t>
            </a:r>
          </a:p>
          <a:p>
            <a:r>
              <a:rPr lang="en-US" dirty="0" smtClean="0"/>
              <a:t>Achievements</a:t>
            </a:r>
          </a:p>
          <a:p>
            <a:pPr lvl="2"/>
            <a:r>
              <a:rPr lang="en-US" dirty="0" smtClean="0"/>
              <a:t>Disciplined driving</a:t>
            </a:r>
          </a:p>
          <a:p>
            <a:pPr lvl="2"/>
            <a:r>
              <a:rPr lang="en-US" dirty="0" smtClean="0"/>
              <a:t>Declined the accidental incidents</a:t>
            </a:r>
          </a:p>
          <a:p>
            <a:r>
              <a:rPr lang="en-US" dirty="0" smtClean="0"/>
              <a:t>Effects </a:t>
            </a:r>
          </a:p>
          <a:p>
            <a:pPr lvl="2"/>
            <a:r>
              <a:rPr lang="en-US" dirty="0" smtClean="0"/>
              <a:t> Transaction of restaurants declined</a:t>
            </a:r>
          </a:p>
          <a:p>
            <a:pPr lvl="2"/>
            <a:r>
              <a:rPr lang="en-US" dirty="0" smtClean="0"/>
              <a:t>Revenue , economic activities declined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4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32656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/>
          <a:lstStyle/>
          <a:p>
            <a:r>
              <a:rPr lang="en-US" dirty="0" smtClean="0"/>
              <a:t>Challenges : more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is working: but huge poverty</a:t>
            </a:r>
          </a:p>
          <a:p>
            <a:r>
              <a:rPr lang="en-US" dirty="0" smtClean="0"/>
              <a:t>Requirement of huge resource for infrastructure</a:t>
            </a:r>
          </a:p>
          <a:p>
            <a:r>
              <a:rPr lang="en-US" dirty="0" smtClean="0"/>
              <a:t>HRD/HRM</a:t>
            </a:r>
          </a:p>
          <a:p>
            <a:r>
              <a:rPr lang="en-US" dirty="0" smtClean="0"/>
              <a:t>Increasing demand of public</a:t>
            </a:r>
          </a:p>
          <a:p>
            <a:r>
              <a:rPr lang="en-US" dirty="0" smtClean="0"/>
              <a:t>Employment creation</a:t>
            </a:r>
          </a:p>
          <a:p>
            <a:r>
              <a:rPr lang="en-US" dirty="0" smtClean="0"/>
              <a:t>Confidence building- hope for the future</a:t>
            </a:r>
            <a:endParaRPr lang="en-GB" dirty="0"/>
          </a:p>
        </p:txBody>
      </p:sp>
      <p:pic>
        <p:nvPicPr>
          <p:cNvPr id="7170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188640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 : economically active population</a:t>
            </a:r>
          </a:p>
          <a:p>
            <a:r>
              <a:rPr lang="en-US" dirty="0" smtClean="0"/>
              <a:t>Natural resources (water, limestone, tourism, medicinal plants/ herbs</a:t>
            </a:r>
          </a:p>
          <a:p>
            <a:r>
              <a:rPr lang="en-US" dirty="0" smtClean="0"/>
              <a:t>Strategic location (big markets nearby) </a:t>
            </a:r>
          </a:p>
          <a:p>
            <a:r>
              <a:rPr lang="en-US" dirty="0" smtClean="0"/>
              <a:t>Economic success of India and China</a:t>
            </a:r>
          </a:p>
          <a:p>
            <a:r>
              <a:rPr lang="en-US" dirty="0" smtClean="0"/>
              <a:t>Variety in resource and population</a:t>
            </a:r>
          </a:p>
          <a:p>
            <a:endParaRPr lang="en-GB" dirty="0"/>
          </a:p>
        </p:txBody>
      </p:sp>
      <p:pic>
        <p:nvPicPr>
          <p:cNvPr id="8194" name="Picture 2" descr="C:\Users\Baburam\Desktop\1111111111111111111111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32656"/>
            <a:ext cx="923925" cy="11525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365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International Symposium on Excellence on Public Service/Administration 7-9 October,2014 New Delhi,  India</vt:lpstr>
      <vt:lpstr>Presentation Outline</vt:lpstr>
      <vt:lpstr>Historical Background</vt:lpstr>
      <vt:lpstr>Present Focus</vt:lpstr>
      <vt:lpstr>What worked ,what not ? </vt:lpstr>
      <vt:lpstr>Successful Stories</vt:lpstr>
      <vt:lpstr>Successful Stories contd.</vt:lpstr>
      <vt:lpstr>Challenges : more to do</vt:lpstr>
      <vt:lpstr>Potentialities</vt:lpstr>
      <vt:lpstr>Conclusion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Symposium on Excellence on Public Service/Administration 7-9 October,2014 New Delhi,  India</dc:title>
  <dc:creator>NABIN ADHIKARI</dc:creator>
  <cp:lastModifiedBy>NABIN ADHIKARI</cp:lastModifiedBy>
  <cp:revision>26</cp:revision>
  <dcterms:created xsi:type="dcterms:W3CDTF">2014-10-05T08:54:58Z</dcterms:created>
  <dcterms:modified xsi:type="dcterms:W3CDTF">2014-10-06T05:56:09Z</dcterms:modified>
</cp:coreProperties>
</file>