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364825-380B-4961-B5FA-E7C025365927}" type="datetimeFigureOut">
              <a:rPr lang="en-TT" smtClean="0"/>
              <a:t>01/10/2014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C83E3B-230B-4807-AA13-A11E0F7CE0F0}" type="slidenum">
              <a:rPr lang="en-TT" smtClean="0"/>
              <a:t>‹#›</a:t>
            </a:fld>
            <a:endParaRPr lang="en-T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tbizlink.gov.t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 smtClean="0"/>
              <a:t>TTBizlink Project	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19299" y="2222246"/>
            <a:ext cx="7269231" cy="329259"/>
          </a:xfrm>
        </p:spPr>
        <p:txBody>
          <a:bodyPr>
            <a:normAutofit fontScale="77500" lnSpcReduction="20000"/>
          </a:bodyPr>
          <a:lstStyle/>
          <a:p>
            <a:r>
              <a:rPr lang="en-TT" dirty="0" smtClean="0"/>
              <a:t>Ministry of Trade, industry, investment &amp; communications</a:t>
            </a:r>
            <a:endParaRPr lang="en-TT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1353820" cy="1161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4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Lessons learnt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Innovation in the public service is possible but requires careful planning and stakeholder involvement.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Solid commitment, clearly defined and agreed to goals by key stakeholders, from project inception is fundamental.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Mechanisms must be effected that build transparency and hence trust.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Required policy and legislative frameworks must be in place. 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Careful deliberation must be given to lead consulting team selection with due regard to tendering processes.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Implementation must be based on a thorough, constructive and critical investigation of existing processes to determine gaps and resources needs. 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Performance must be consistently monitored against recognized benchmarks.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Small developing Caribbean countries have the capacity and capability to implement transformative projects of complex dimensions.</a:t>
            </a:r>
            <a:endParaRPr lang="en-TT" dirty="0"/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1447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About the best practice/reform initiative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Secure, online platform for the submission and processing of trade and business related government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Platform launched in 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Accessible at </a:t>
            </a:r>
            <a:r>
              <a:rPr lang="en-TT" dirty="0" smtClean="0">
                <a:hlinkClick r:id="rId2"/>
              </a:rPr>
              <a:t>www.ttbizlink.gov.tt</a:t>
            </a:r>
            <a:endParaRPr lang="en-TT" dirty="0" smtClean="0"/>
          </a:p>
          <a:p>
            <a:pPr>
              <a:buFont typeface="Arial" panose="020B0604020202020204" pitchFamily="34" charset="0"/>
              <a:buChar char="•"/>
            </a:pPr>
            <a:endParaRPr lang="en-T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3456384" cy="315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9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Overview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TT" dirty="0" smtClean="0"/>
              <a:t>The implementation of </a:t>
            </a:r>
            <a:r>
              <a:rPr lang="en-TT" dirty="0" err="1" smtClean="0"/>
              <a:t>TTBizlink</a:t>
            </a:r>
            <a:r>
              <a:rPr lang="en-TT" dirty="0" smtClean="0"/>
              <a:t> assists our Ministry in achieving its </a:t>
            </a:r>
            <a:r>
              <a:rPr lang="en-TT" dirty="0"/>
              <a:t>mandate to facilitate and develop </a:t>
            </a:r>
            <a:r>
              <a:rPr lang="en-TT" dirty="0" smtClean="0"/>
              <a:t>trade 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Reducing </a:t>
            </a:r>
            <a:r>
              <a:rPr lang="en-TT" dirty="0"/>
              <a:t>paperwork, </a:t>
            </a:r>
            <a:r>
              <a:rPr lang="en-TT" dirty="0" smtClean="0"/>
              <a:t>bureaucracy and time lost associated with doing business across multiple government ministries and departments;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Increase transparency and faster </a:t>
            </a:r>
            <a:r>
              <a:rPr lang="en-TT" dirty="0"/>
              <a:t>turnaround </a:t>
            </a:r>
            <a:r>
              <a:rPr lang="en-TT" dirty="0" smtClean="0"/>
              <a:t>times for processing of applications;</a:t>
            </a:r>
            <a:endParaRPr lang="en-TT" dirty="0"/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Improvement </a:t>
            </a:r>
            <a:r>
              <a:rPr lang="en-TT" dirty="0"/>
              <a:t>in </a:t>
            </a:r>
            <a:r>
              <a:rPr lang="en-TT" dirty="0" smtClean="0"/>
              <a:t>Trinidad and Tobago’s </a:t>
            </a:r>
            <a:r>
              <a:rPr lang="en-TT" dirty="0"/>
              <a:t>ease of doing </a:t>
            </a:r>
            <a:r>
              <a:rPr lang="en-TT" dirty="0" smtClean="0"/>
              <a:t>business ranking </a:t>
            </a:r>
            <a:r>
              <a:rPr lang="en-TT" dirty="0"/>
              <a:t>. </a:t>
            </a:r>
            <a:endParaRPr lang="en-TT" dirty="0" smtClean="0"/>
          </a:p>
          <a:p>
            <a:pPr marL="0" indent="0"/>
            <a:endParaRPr lang="en-TT" dirty="0" smtClean="0"/>
          </a:p>
          <a:p>
            <a:pPr marL="0" indent="0"/>
            <a:r>
              <a:rPr lang="en-TT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9255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Best practice/reform in operation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International Best Practices – </a:t>
            </a:r>
            <a:r>
              <a:rPr lang="en-TT" dirty="0" err="1" smtClean="0"/>
              <a:t>TradeNet</a:t>
            </a:r>
            <a:r>
              <a:rPr lang="en-TT" dirty="0" smtClean="0"/>
              <a:t> ®, </a:t>
            </a:r>
            <a:r>
              <a:rPr lang="en-US" dirty="0"/>
              <a:t>Recommendations and Guidelines on establishing a Single Window developed by the United Nations Centre for Trade Facilitation and Electronic Business (UN/CEFACT-Recommendation No.33)</a:t>
            </a:r>
            <a:endParaRPr lang="en-T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Legislative reform – Electronic Transactions Act and Data Protection Act of 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Automation – Online receipt, processing and storage of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Integration – Sharing of data among agencies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Business process re-engineering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‘One stop shop’ for the business community 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7602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Change management process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Consultations with the world bank – recommendation on the use of an SEW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Research and visits on the operations of Single Electronic Windows across the world and identify best practices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Endorsement of Prime Minister and Minister of Trade, Industry, Investment and Communications.</a:t>
            </a:r>
            <a:r>
              <a:rPr lang="en-TT" dirty="0"/>
              <a:t> Inter-ministerial committee </a:t>
            </a:r>
            <a:r>
              <a:rPr lang="en-TT" dirty="0" smtClean="0"/>
              <a:t>set up to guide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Stakeholder engagement – all phases of development and implementation (requirements gathering, system specification, system design, user acceptance testing, live simulations, support and troubleshooting)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Overcoming resource constraints – Training of personnel, hiring of new staff, provision of IT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Teaching and Troubleshooting for users – Development of training manuals, video tutorials and toll free help desk call centre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7003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Constraints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Resistance to change addressed by stakeholder consultations, inclusion in project teams, experts guidance, providing on-site technical and operational support, formalizing training, ensuring transparency and accountability by Memoranda of Understanding, and establishment of a Help Desk.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Cost and technical resource constraints addressed by the formation of a specialized Project Management Office staffed by carefully selected returning national scholars and collaborating with other Public Sector Agencies.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Absence of relevant national policies addressed by formation of cross-functional teams to draft policies, assisted by international consultants.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8667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Enabling factors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744416"/>
          </a:xfrm>
        </p:spPr>
        <p:txBody>
          <a:bodyPr>
            <a:normAutofit fontScale="77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500" dirty="0" smtClean="0"/>
              <a:t>Feasibility study undertaken to review best practices, international standards, the enterprise-wide ICT and public administration reforms, to ensure project’s customization and complementarity with other reforms. </a:t>
            </a:r>
            <a:endParaRPr lang="en-TT" sz="15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 smtClean="0"/>
              <a:t>Strategic Leadership and Effective Project Governance established, ensuring the country’s Cabinet approved the Project thus, allowing use of </a:t>
            </a:r>
            <a:r>
              <a:rPr lang="en-US" sz="1500" dirty="0" err="1" smtClean="0"/>
              <a:t>TTBizLink</a:t>
            </a:r>
            <a:r>
              <a:rPr lang="en-US" sz="1500" dirty="0" smtClean="0"/>
              <a:t>. </a:t>
            </a:r>
            <a:endParaRPr lang="en-TT" sz="15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 smtClean="0"/>
              <a:t>Inter-Ministerial </a:t>
            </a:r>
            <a:r>
              <a:rPr lang="en-US" sz="1500" dirty="0"/>
              <a:t>Steering Committee with various sub-committees established to guide implementation</a:t>
            </a:r>
            <a:r>
              <a:rPr lang="en-US" sz="1500" dirty="0" smtClean="0"/>
              <a:t>.</a:t>
            </a:r>
            <a:endParaRPr lang="en-TT" sz="15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 smtClean="0"/>
              <a:t>Stakeholder </a:t>
            </a:r>
            <a:r>
              <a:rPr lang="en-SG" sz="1500" dirty="0"/>
              <a:t>commitment and cooperation sought from inception.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SG" sz="1500" dirty="0"/>
              <a:t>Automation undertaken in conjunction with business process reengineering. 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/>
              <a:t>Effective communications plan developed and implemented.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/>
              <a:t>Specialized Project Management Office established within the MTIIC </a:t>
            </a:r>
            <a:r>
              <a:rPr lang="en-SG" sz="1500" dirty="0"/>
              <a:t>– </a:t>
            </a:r>
            <a:r>
              <a:rPr lang="en-US" sz="1500" dirty="0"/>
              <a:t>staffed by competent professionals, with defined roles and responsibilities; founded on Performance Based and Knowledge Management; Help Desk established; formalized arrangements for training.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/>
              <a:t>Transparency, confidentiality and security assured by system’s inherent security features, including a self-audit facility.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/>
              <a:t>Agreements made with agencies to adhere to strict service standards for processing online applications.</a:t>
            </a:r>
            <a:endParaRPr lang="en-TT" sz="15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500" dirty="0"/>
              <a:t>All e-Services are monitored with reports prepared monthly on its performance, challenges and recommendations for improvement. </a:t>
            </a:r>
            <a:endParaRPr lang="en-TT" sz="1500" dirty="0"/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150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impact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Advanced in the Doing Business Report to 66</a:t>
            </a:r>
            <a:r>
              <a:rPr lang="en-US" baseline="30000" dirty="0"/>
              <a:t>th</a:t>
            </a:r>
            <a:r>
              <a:rPr lang="en-US" dirty="0"/>
              <a:t> in 2014 from 88</a:t>
            </a:r>
            <a:r>
              <a:rPr lang="en-US" baseline="30000" dirty="0"/>
              <a:t>th</a:t>
            </a:r>
            <a:r>
              <a:rPr lang="en-US" dirty="0"/>
              <a:t> in 2008.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Pioneered e-Business legislation relating to Data Protection and Electronic Transactions.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Over 3,400 active users accounting for over 140,000 transactions since February 2012, across 27 e-services.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Enhanced data sharing and increased productivity amongst agencies involved.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Requests </a:t>
            </a:r>
            <a:r>
              <a:rPr lang="en-US" dirty="0"/>
              <a:t>by new and existing agencies to have more of their services available on the platform</a:t>
            </a:r>
            <a:endParaRPr lang="en-T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Recognition by the United Nations Public Service Award </a:t>
            </a:r>
            <a:r>
              <a:rPr lang="en-US" dirty="0" smtClean="0"/>
              <a:t>– 2013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Many positive feedback and testimonials from our users</a:t>
            </a:r>
            <a:endParaRPr lang="en-TT" dirty="0"/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5665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sustainability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Training for in-house staff by our system developers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Implementation of knowledge management systems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Knowledge Transfer Agreements with system developers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TT" dirty="0" smtClean="0"/>
              <a:t>Maintaining good inter-ministry/agency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5783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255</TotalTime>
  <Words>799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TTBizlink Project </vt:lpstr>
      <vt:lpstr>About the best practice/reform initiative</vt:lpstr>
      <vt:lpstr>Overview</vt:lpstr>
      <vt:lpstr>Best practice/reform in operation</vt:lpstr>
      <vt:lpstr>Change management process</vt:lpstr>
      <vt:lpstr>Constraints</vt:lpstr>
      <vt:lpstr>Enabling factors</vt:lpstr>
      <vt:lpstr>impact</vt:lpstr>
      <vt:lpstr>sustainability</vt:lpstr>
      <vt:lpstr>Lessons learnt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TTBizlink Project </dc:title>
  <dc:creator>Neshan Singh</dc:creator>
  <cp:lastModifiedBy>Neshan Singh</cp:lastModifiedBy>
  <cp:revision>15</cp:revision>
  <dcterms:created xsi:type="dcterms:W3CDTF">2014-09-26T17:40:40Z</dcterms:created>
  <dcterms:modified xsi:type="dcterms:W3CDTF">2014-10-01T18:17:50Z</dcterms:modified>
</cp:coreProperties>
</file>