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945"/>
    <p:restoredTop sz="94671"/>
  </p:normalViewPr>
  <p:slideViewPr>
    <p:cSldViewPr snapToGrid="0" snapToObjects="1">
      <p:cViewPr>
        <p:scale>
          <a:sx n="78" d="100"/>
          <a:sy n="78" d="100"/>
        </p:scale>
        <p:origin x="-1572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0239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9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8780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2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90053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3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68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7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4366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57258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86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4D4D2796-786F-1D45-8DAA-164ECA0D31A7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65CE7DE-E14D-E442-AA47-AE30DA8B611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3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83464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1" y="5029200"/>
            <a:ext cx="10583332" cy="16764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5300" b="1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ONLINE GRIEVANCES</a:t>
            </a:r>
            <a:br>
              <a:rPr lang="en-US" altLang="en-US" sz="5300" b="1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5300" b="1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REDRESSAL SYSTEM</a:t>
            </a:r>
            <a:r>
              <a:rPr lang="en-US" altLang="en-US" sz="12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sz="1200" b="1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endParaRPr lang="en-IN" altLang="en-US" sz="4000" b="1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153401" y="152399"/>
            <a:ext cx="4038600" cy="391341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softEdge rad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39266" y="297943"/>
            <a:ext cx="1371600" cy="172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/>
          <p:nvPr/>
        </p:nvSpPr>
        <p:spPr>
          <a:xfrm>
            <a:off x="838200" y="2438400"/>
            <a:ext cx="5105400" cy="1752600"/>
          </a:xfrm>
          <a:prstGeom prst="rect">
            <a:avLst/>
          </a:prstGeom>
        </p:spPr>
        <p:txBody>
          <a:bodyPr/>
          <a:lstStyle/>
          <a:p>
            <a:pPr marR="8890">
              <a:defRPr/>
            </a:pPr>
            <a:r>
              <a:rPr lang="en-US" sz="5400" b="1" cap="all" dirty="0">
                <a:solidFill>
                  <a:srgbClr val="3399FF"/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CM WINDOW</a:t>
            </a:r>
          </a:p>
          <a:p>
            <a:pPr marR="8890" algn="ctr">
              <a:defRPr/>
            </a:pPr>
            <a:r>
              <a:rPr lang="en-US" sz="5400" b="1" cap="all" dirty="0">
                <a:solidFill>
                  <a:srgbClr val="66CCFF"/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>Haryana</a:t>
            </a:r>
            <a:r>
              <a:rPr lang="en-IN" sz="4000" b="1" cap="all" dirty="0">
                <a:solidFill>
                  <a:srgbClr val="66CCFF"/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  <a:t/>
            </a:r>
            <a:br>
              <a:rPr lang="en-IN" sz="4000" b="1" cap="all" dirty="0">
                <a:solidFill>
                  <a:srgbClr val="66CCFF"/>
                </a:solidFill>
                <a:effectLst>
                  <a:reflection blurRad="12700" stA="34000" endA="740" endPos="530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en-IN" sz="4000" b="1" cap="all" dirty="0">
              <a:solidFill>
                <a:srgbClr val="66CCFF"/>
              </a:solidFill>
              <a:effectLst>
                <a:reflection blurRad="12700" stA="34000" endA="740" endPos="53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1" y="4178175"/>
            <a:ext cx="3619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Manohar Lal </a:t>
            </a:r>
            <a:r>
              <a:rPr lang="en-US" dirty="0" err="1" smtClean="0">
                <a:solidFill>
                  <a:schemeClr val="bg1"/>
                </a:solidFill>
              </a:rPr>
              <a:t>Khattar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Chief Minister, Haryana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3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858" y="267304"/>
            <a:ext cx="1053253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In  previous regime everyday individuals from each corner of the </a:t>
            </a:r>
            <a:r>
              <a:rPr lang="en-US" sz="3600" dirty="0" smtClean="0">
                <a:solidFill>
                  <a:srgbClr val="FF0000"/>
                </a:solidFill>
              </a:rPr>
              <a:t>state used to </a:t>
            </a:r>
            <a:r>
              <a:rPr lang="en-US" sz="3600" dirty="0" smtClean="0">
                <a:solidFill>
                  <a:srgbClr val="FF0000"/>
                </a:solidFill>
              </a:rPr>
              <a:t>visit chief minister’s </a:t>
            </a:r>
            <a:r>
              <a:rPr lang="en-US" sz="3600" dirty="0" smtClean="0">
                <a:solidFill>
                  <a:srgbClr val="FF0000"/>
                </a:solidFill>
              </a:rPr>
              <a:t>residence </a:t>
            </a:r>
            <a:r>
              <a:rPr lang="en-US" sz="3600" dirty="0" smtClean="0">
                <a:solidFill>
                  <a:srgbClr val="FF0000"/>
                </a:solidFill>
              </a:rPr>
              <a:t>for </a:t>
            </a:r>
            <a:r>
              <a:rPr lang="en-US" sz="3600" dirty="0">
                <a:solidFill>
                  <a:srgbClr val="FF0000"/>
                </a:solidFill>
              </a:rPr>
              <a:t>r</a:t>
            </a:r>
            <a:r>
              <a:rPr lang="en-US" sz="3600" dirty="0" smtClean="0">
                <a:solidFill>
                  <a:srgbClr val="FF0000"/>
                </a:solidFill>
              </a:rPr>
              <a:t>edressal of their grievances (</a:t>
            </a:r>
            <a:r>
              <a:rPr lang="en-US" sz="3600" dirty="0" err="1" smtClean="0">
                <a:solidFill>
                  <a:srgbClr val="FF0000"/>
                </a:solidFill>
              </a:rPr>
              <a:t>Janta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Darbaar</a:t>
            </a:r>
            <a:r>
              <a:rPr lang="en-US" sz="3600" dirty="0" smtClean="0">
                <a:solidFill>
                  <a:srgbClr val="FF0000"/>
                </a:solidFill>
              </a:rPr>
              <a:t>) and </a:t>
            </a:r>
            <a:r>
              <a:rPr lang="en-US" sz="3600" dirty="0" smtClean="0">
                <a:solidFill>
                  <a:srgbClr val="FF0000"/>
                </a:solidFill>
              </a:rPr>
              <a:t>there was no formal mechanism for </a:t>
            </a:r>
            <a:r>
              <a:rPr lang="en-US" sz="3600" dirty="0" err="1" smtClean="0">
                <a:solidFill>
                  <a:srgbClr val="FF0000"/>
                </a:solidFill>
              </a:rPr>
              <a:t>redressal</a:t>
            </a:r>
            <a:r>
              <a:rPr lang="en-US" sz="3600" dirty="0" smtClean="0">
                <a:solidFill>
                  <a:srgbClr val="FF0000"/>
                </a:solidFill>
              </a:rPr>
              <a:t> or follow up of those letters forwarded.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After witnessing this Hon’ble Chief Minister Haryana came up with the idea to made himself available for each and every citizen in their respective districts.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Thereafter, C.M. window was setup in every district of Haryana on 25</a:t>
            </a:r>
            <a:r>
              <a:rPr lang="en-US" sz="3600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dirty="0" smtClean="0">
                <a:solidFill>
                  <a:srgbClr val="FF0000"/>
                </a:solidFill>
              </a:rPr>
              <a:t> December 2014.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1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831" y="123987"/>
            <a:ext cx="6759376" cy="593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85681" y="123987"/>
            <a:ext cx="4463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These kiosks were setup in every deputy commissioner’s office where people can directly file their grievances and the same gets uploaded on Chief Minister’s grievances redressal portal.</a:t>
            </a:r>
          </a:p>
          <a:p>
            <a:pPr marL="342900" indent="-342900" algn="just">
              <a:buFont typeface="Arial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After the receiving the grievance the same is marked by the officers of CM office to the concerned department and department ought to redress the grievances within </a:t>
            </a:r>
            <a:r>
              <a:rPr lang="en-US" sz="2400" b="1" dirty="0" smtClean="0">
                <a:solidFill>
                  <a:srgbClr val="FF0000"/>
                </a:solidFill>
              </a:rPr>
              <a:t>3o days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8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419100"/>
            <a:ext cx="10687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At every district head quarters  2 computer operators were appointed specially for this project.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Every kiosk was equipped with 2 desktop machines with printing and scanning facility and internet connection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At every district City Magistrates were appointed as nodal officers.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In departments class 1 officers were appointed as nodal officers by their respective Administrative secretaries.</a:t>
            </a:r>
          </a:p>
        </p:txBody>
      </p:sp>
    </p:spTree>
    <p:extLst>
      <p:ext uri="{BB962C8B-B14F-4D97-AF65-F5344CB8AC3E}">
        <p14:creationId xmlns:p14="http://schemas.microsoft.com/office/powerpoint/2010/main" xmlns="" val="6357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700" y="898901"/>
            <a:ext cx="11218836" cy="359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410" y="4860132"/>
            <a:ext cx="10399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All the grievances are being monitored on daily basis and prior to disposal same is being inspected at 3 levels.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A call Centre was setup to monitor the satisfaction index.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2237" y="154983"/>
            <a:ext cx="782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0000"/>
                </a:solidFill>
              </a:rPr>
              <a:t>OVERVIEW OF THE MONITORING DESK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8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69" y="855881"/>
            <a:ext cx="103683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Segregation of grievances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Judicial and quasi judicial matters.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RTI applications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Transfer Notes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Demand  of Jobs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Financial Assistance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Grievance related to multiple departments.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Poor quality of action taken reports.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</a:rPr>
              <a:t>Inquiry of same official marked to same official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endParaRPr lang="en-US" sz="36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76700" y="209550"/>
            <a:ext cx="4122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OBSTACLES FACED</a:t>
            </a:r>
            <a:endParaRPr lang="en-US" sz="3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0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8729" y="378278"/>
            <a:ext cx="42481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Footfall in </a:t>
            </a:r>
            <a:r>
              <a:rPr lang="en-US" sz="2800" b="1" dirty="0" err="1" smtClean="0">
                <a:solidFill>
                  <a:srgbClr val="C00000"/>
                </a:solidFill>
              </a:rPr>
              <a:t>janta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darbar</a:t>
            </a:r>
            <a:r>
              <a:rPr lang="en-US" sz="2800" b="1" dirty="0" smtClean="0">
                <a:solidFill>
                  <a:srgbClr val="C00000"/>
                </a:solidFill>
              </a:rPr>
              <a:t> has reduced from few hundreds to just a handful.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Grievances which </a:t>
            </a:r>
            <a:r>
              <a:rPr lang="en-US" sz="2800" b="1" dirty="0" smtClean="0">
                <a:solidFill>
                  <a:srgbClr val="C00000"/>
                </a:solidFill>
              </a:rPr>
              <a:t>were being received by the CMO in the form of letters </a:t>
            </a:r>
            <a:r>
              <a:rPr lang="en-US" sz="2800" b="1" dirty="0" smtClean="0">
                <a:solidFill>
                  <a:srgbClr val="C00000"/>
                </a:solidFill>
              </a:rPr>
              <a:t>has </a:t>
            </a:r>
            <a:r>
              <a:rPr lang="en-US" sz="2800" b="1" dirty="0" smtClean="0">
                <a:solidFill>
                  <a:srgbClr val="C00000"/>
                </a:solidFill>
              </a:rPr>
              <a:t>reduced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sz="2800" b="1" dirty="0" smtClean="0">
                <a:solidFill>
                  <a:srgbClr val="C00000"/>
                </a:solidFill>
              </a:rPr>
              <a:t>Constant monitoring of grievances which earlier was not possible.</a:t>
            </a:r>
          </a:p>
          <a:p>
            <a:pPr marL="285750" indent="-285750" algn="just">
              <a:buFont typeface="Arial" charset="0"/>
              <a:buChar char="•"/>
            </a:pP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816" y="378278"/>
            <a:ext cx="6471232" cy="6479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2229" y="5843228"/>
            <a:ext cx="45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THANKS LETTER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74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440871"/>
            <a:ext cx="107115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Extension of Cm window to sub division level.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To link CM grievances to Facebook and Twitter pages of chief minister and government of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</a:t>
            </a: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aryana pages.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To establish special teams at district level for redressal of grievances.</a:t>
            </a: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endParaRPr lang="en-US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3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310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1515" y="2775857"/>
            <a:ext cx="4490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Thanks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xmlns="" val="100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B2135"/>
      </a:dk2>
      <a:lt2>
        <a:srgbClr val="F4EFDF"/>
      </a:lt2>
      <a:accent1>
        <a:srgbClr val="33A485"/>
      </a:accent1>
      <a:accent2>
        <a:srgbClr val="EC6E39"/>
      </a:accent2>
      <a:accent3>
        <a:srgbClr val="D5A52C"/>
      </a:accent3>
      <a:accent4>
        <a:srgbClr val="909081"/>
      </a:accent4>
      <a:accent5>
        <a:srgbClr val="3BA1C1"/>
      </a:accent5>
      <a:accent6>
        <a:srgbClr val="916A8C"/>
      </a:accent6>
      <a:hlink>
        <a:srgbClr val="3BA1C1"/>
      </a:hlink>
      <a:folHlink>
        <a:srgbClr val="916A8C"/>
      </a:folHlink>
    </a:clrScheme>
    <a:fontScheme name="Headlines">
      <a:majorFont>
        <a:latin typeface="Century Schoolbook"/>
        <a:ea typeface=""/>
        <a:cs typeface=""/>
      </a:majorFont>
      <a:minorFont>
        <a:latin typeface="Corbel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0A845BBA-79DB-48B1-B20E-7DB1D92248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157</TotalTime>
  <Words>375</Words>
  <Application>Microsoft Macintosh PowerPoint</Application>
  <PresentationFormat>Custom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Headlines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Budhpriye Bajaj</dc:creator>
  <cp:lastModifiedBy>DELL</cp:lastModifiedBy>
  <cp:revision>19</cp:revision>
  <dcterms:created xsi:type="dcterms:W3CDTF">2016-12-19T06:13:30Z</dcterms:created>
  <dcterms:modified xsi:type="dcterms:W3CDTF">2016-12-19T09:21:56Z</dcterms:modified>
</cp:coreProperties>
</file>