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4045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628" r:id="rId4"/>
    <p:sldId id="630" r:id="rId5"/>
    <p:sldId id="631" r:id="rId6"/>
    <p:sldId id="623" r:id="rId7"/>
    <p:sldId id="621" r:id="rId8"/>
    <p:sldId id="620" r:id="rId9"/>
    <p:sldId id="616" r:id="rId10"/>
    <p:sldId id="624" r:id="rId11"/>
    <p:sldId id="629" r:id="rId12"/>
    <p:sldId id="625" r:id="rId13"/>
  </p:sldIdLst>
  <p:sldSz cx="9144000" cy="6858000" type="screen4x3"/>
  <p:notesSz cx="6881813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3521"/>
    <a:srgbClr val="FF5050"/>
    <a:srgbClr val="993300"/>
    <a:srgbClr val="F0F0F0"/>
    <a:srgbClr val="FF7C80"/>
    <a:srgbClr val="FF9933"/>
    <a:srgbClr val="00CC99"/>
    <a:srgbClr val="CCEDF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86466" autoAdjust="0"/>
  </p:normalViewPr>
  <p:slideViewPr>
    <p:cSldViewPr snapToGrid="0">
      <p:cViewPr varScale="1">
        <p:scale>
          <a:sx n="74" d="100"/>
          <a:sy n="74" d="100"/>
        </p:scale>
        <p:origin x="-444" y="-90"/>
      </p:cViewPr>
      <p:guideLst>
        <p:guide orient="horz" pos="1207"/>
        <p:guide orient="horz" pos="210"/>
        <p:guide orient="horz" pos="4131"/>
        <p:guide pos="5063"/>
        <p:guide pos="385"/>
        <p:guide pos="295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405" y="-8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44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44" y="8831135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A8FBC1-CC3B-40A2-AC7B-403B96574A88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804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44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683" y="4416311"/>
            <a:ext cx="5046449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44" y="8831135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11F7260-2AE7-4475-BAF5-3CF20DF0732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35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5708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zu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0" descr="INDRAlog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650875"/>
            <a:ext cx="20526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69"/>
          <p:cNvSpPr>
            <a:spLocks noChangeArrowheads="1"/>
          </p:cNvSpPr>
          <p:nvPr userDrawn="1"/>
        </p:nvSpPr>
        <p:spPr bwMode="auto">
          <a:xfrm>
            <a:off x="611188" y="1584325"/>
            <a:ext cx="60198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eaLnBrk="0" hangingPunct="0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4392615"/>
            <a:ext cx="5703888" cy="1068387"/>
          </a:xfrm>
        </p:spPr>
        <p:txBody>
          <a:bodyPr anchor="b"/>
          <a:lstStyle>
            <a:lvl1pPr marL="0" indent="0">
              <a:lnSpc>
                <a:spcPts val="2000"/>
              </a:lnSpc>
              <a:spcBef>
                <a:spcPct val="0"/>
              </a:spcBef>
              <a:buFont typeface="Wingdings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12801" y="2016127"/>
            <a:ext cx="5703888" cy="2276475"/>
          </a:xfrm>
        </p:spPr>
        <p:txBody>
          <a:bodyPr/>
          <a:lstStyle>
            <a:lvl1pPr>
              <a:lnSpc>
                <a:spcPts val="3700"/>
              </a:lnSpc>
              <a:defRPr sz="3500"/>
            </a:lvl1pPr>
          </a:lstStyle>
          <a:p>
            <a:r>
              <a:rPr lang="en-US"/>
              <a:t>HAGA CLIC PARA CAMBIAR EL ESTILO DEL TÍTULO 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2A31-0D36-4D85-B77F-4D1BB4DA0E4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3627" y="536576"/>
            <a:ext cx="1884363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2" y="536576"/>
            <a:ext cx="5502275" cy="6075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FC6E-C2C3-46C3-94D0-D001B94051E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 userDrawn="1">
            <p:ph type="ctrTitle"/>
          </p:nvPr>
        </p:nvSpPr>
        <p:spPr>
          <a:xfrm>
            <a:off x="2895600" y="2644775"/>
            <a:ext cx="5562600" cy="12414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ar-BH" dirty="0"/>
          </a:p>
        </p:txBody>
      </p:sp>
      <p:sp>
        <p:nvSpPr>
          <p:cNvPr id="28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5200" y="3962400"/>
            <a:ext cx="42672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BH" dirty="0"/>
          </a:p>
        </p:txBody>
      </p:sp>
      <p:sp>
        <p:nvSpPr>
          <p:cNvPr id="29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3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ar-BH"/>
          </a:p>
        </p:txBody>
      </p:sp>
      <p:sp>
        <p:nvSpPr>
          <p:cNvPr id="3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238832" y="6356350"/>
            <a:ext cx="2133600" cy="365125"/>
          </a:xfrm>
        </p:spPr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1026" name="Picture 2" descr="S:\Photo\iSEHA\iSEHA_v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8416"/>
          <a:stretch/>
        </p:blipFill>
        <p:spPr bwMode="auto">
          <a:xfrm>
            <a:off x="28575" y="342900"/>
            <a:ext cx="20383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8600"/>
            <a:ext cx="7620000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076"/>
            <a:ext cx="8229600" cy="4527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7044"/>
            <a:ext cx="2133600" cy="365125"/>
          </a:xfrm>
        </p:spPr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ar-BH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77" y="5938088"/>
            <a:ext cx="166687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65" y="6500063"/>
            <a:ext cx="1238250" cy="76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592135" y="6442847"/>
            <a:ext cx="6547889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2" y="5909513"/>
            <a:ext cx="2362200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228600"/>
            <a:ext cx="7315201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239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ar-B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787" y="1000874"/>
            <a:ext cx="1700213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22" y="1007853"/>
            <a:ext cx="1089878" cy="29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503" y="1375152"/>
            <a:ext cx="809624" cy="49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1349992"/>
            <a:ext cx="7520722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440302" y="5334000"/>
            <a:ext cx="17036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0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7620000" cy="10668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9186-4716-4314-918F-816DBB7E5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2303"/>
            <a:ext cx="2667000" cy="23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 rot="5400000">
            <a:off x="4572000" y="1981200"/>
            <a:ext cx="6172200" cy="22098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ar-B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2" descr="C:\Documents and Settings\HHasan1\Desktop\HID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586" y="5105400"/>
            <a:ext cx="1030014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699A-C705-43A3-84A6-7CD9AAD7B34E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AFC0-BDA0-4D20-B47D-838768165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1062-E00E-421A-BE04-79AE19511FD9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6194-DC6D-4009-89E5-18779FBCEF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138E-3CA5-429B-8CC9-2658A8CDA76D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6C31-3F87-4E36-8BCC-309C34A06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E893-E953-4F33-A35A-999A4A0A53D0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180F-6F9D-4971-AC0F-982D966E9E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4B5C-2E8B-4DCE-A96E-4929A34B70CC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EE74-C53C-49A3-B45D-38C1D71F87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2761-83ED-4492-9211-26A3E0264AF6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6249-5C9C-4B3A-BAB8-9F1643261C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6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69EC2-DF56-4FEF-9966-5DD1A8E4299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F1FB-0803-43CD-892A-11EFFE0409D4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687C-ADAE-4679-8B17-CE68B2B093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23E2-F41B-4B42-8632-E90A326FA279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5352-8042-416A-8208-B2F5C43F9B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3" indent="0">
              <a:buNone/>
              <a:defRPr sz="2400"/>
            </a:lvl3pPr>
            <a:lvl4pPr marL="1371424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533B-A88A-4526-BF5A-2EFF823180AF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42C7-F39B-4712-87A0-C7A9AECE45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82EC-4E72-423F-8444-296454F4470A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2251-1B9A-4D39-BCF4-7F1A58DD25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8027-38D8-4266-B079-E0D233106BE6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D13E-A41B-4343-9FC9-CE687C017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2" y="1916115"/>
            <a:ext cx="369252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3877" y="1916115"/>
            <a:ext cx="369411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B800-8F1D-4F25-926C-DFEF55F028B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4FCE-4D86-4B5B-84B3-0D46977D29E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FC6E-CB6D-44C7-AFDF-5745CE842D7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B56F-C562-451F-8971-C49F87F189F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8394-4F0A-418F-9C88-8F0D84508D9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3" indent="0">
              <a:buNone/>
              <a:defRPr sz="2400"/>
            </a:lvl3pPr>
            <a:lvl4pPr marL="1371424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ED867-CD92-41AD-8682-87AECFA12DA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8E3065-9BD6-4A36-895B-3BBA1C24530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36575"/>
            <a:ext cx="75390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Haga clic para cambiar el estilo de título	</a:t>
            </a:r>
          </a:p>
        </p:txBody>
      </p:sp>
      <p:sp>
        <p:nvSpPr>
          <p:cNvPr id="1028" name="Rectangle 27"/>
          <p:cNvSpPr>
            <a:spLocks noChangeArrowheads="1"/>
          </p:cNvSpPr>
          <p:nvPr userDrawn="1"/>
        </p:nvSpPr>
        <p:spPr bwMode="auto">
          <a:xfrm>
            <a:off x="8288338" y="6378575"/>
            <a:ext cx="8556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en-AU" dirty="0"/>
          </a:p>
        </p:txBody>
      </p:sp>
      <p:sp>
        <p:nvSpPr>
          <p:cNvPr id="103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753903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Haga clic para modificar el estilo de texto del patrón</a:t>
            </a:r>
          </a:p>
          <a:p>
            <a:pPr lvl="1"/>
            <a:r>
              <a:rPr lang="en-AU" smtClean="0"/>
              <a:t>Segundo nivel</a:t>
            </a:r>
          </a:p>
          <a:p>
            <a:pPr lvl="2"/>
            <a:r>
              <a:rPr lang="en-AU" smtClean="0"/>
              <a:t>Tercer nivel</a:t>
            </a:r>
          </a:p>
          <a:p>
            <a:pPr lvl="3"/>
            <a:r>
              <a:rPr lang="en-AU" smtClean="0"/>
              <a:t>Cuarto nivel</a:t>
            </a:r>
          </a:p>
          <a:p>
            <a:pPr lvl="4"/>
            <a:r>
              <a:rPr lang="en-AU" smtClean="0"/>
              <a:t>Quinto nivel</a:t>
            </a:r>
          </a:p>
        </p:txBody>
      </p:sp>
      <p:grpSp>
        <p:nvGrpSpPr>
          <p:cNvPr id="8" name="7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8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61831" y="6315075"/>
              <a:ext cx="1511561" cy="44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Rectángulo"/>
          <p:cNvSpPr/>
          <p:nvPr userDrawn="1"/>
        </p:nvSpPr>
        <p:spPr bwMode="auto">
          <a:xfrm>
            <a:off x="1209825" y="6608453"/>
            <a:ext cx="6153150" cy="18000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1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283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24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566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60413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  <a:ea typeface="+mj-ea"/>
          <a:cs typeface="ＭＳ Ｐゴシック"/>
        </a:defRPr>
      </a:lvl2pPr>
      <a:lvl3pPr marL="1522413" indent="-185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j-ea"/>
          <a:cs typeface="ＭＳ Ｐゴシック"/>
        </a:defRPr>
      </a:lvl3pPr>
      <a:lvl4pPr marL="2098675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j-ea"/>
          <a:cs typeface="ＭＳ Ｐゴシック"/>
        </a:defRPr>
      </a:lvl4pPr>
      <a:lvl5pPr marL="2665413" indent="-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  <a:cs typeface="ＭＳ Ｐゴシック"/>
        </a:defRPr>
      </a:lvl5pPr>
      <a:lvl6pPr marL="3123800" indent="-190476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6pPr>
      <a:lvl7pPr marL="3580942" indent="-190476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7pPr>
      <a:lvl8pPr marL="4038083" indent="-190476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8pPr>
      <a:lvl9pPr marL="4495224" indent="-190476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457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81000"/>
            <a:ext cx="7467600" cy="8382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B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B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DBE1-A167-4B13-81B0-EDA0F7424599}" type="datetimeFigureOut">
              <a:rPr lang="ar-BH" smtClean="0"/>
              <a:pPr/>
              <a:t>13/12/1435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DFAF-151C-4A65-8530-6C8199CDD4F9}" type="slidenum">
              <a:rPr lang="ar-BH" smtClean="0"/>
              <a:pPr/>
              <a:t>‹#›</a:t>
            </a:fld>
            <a:endParaRPr lang="ar-B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fld id="{25D1440C-E9FE-496A-9B0B-2B97F9336FD5}" type="datetimeFigureOut">
              <a:rPr lang="en-GB"/>
              <a:pPr>
                <a:defRPr/>
              </a:pPr>
              <a:t>07/10/2014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Arial" charset="0"/>
              </a:defRPr>
            </a:lvl1pPr>
          </a:lstStyle>
          <a:p>
            <a:pPr>
              <a:defRPr/>
            </a:pPr>
            <a:fld id="{DECA6181-5F5C-440F-B707-241DE97BAC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1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Old Laptop Content\Designs\Printing Materials Planning\1\Portrait ISEHA 2 E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671" r="6246" b="49646"/>
          <a:stretch>
            <a:fillRect/>
          </a:stretch>
        </p:blipFill>
        <p:spPr bwMode="auto">
          <a:xfrm>
            <a:off x="0" y="-23443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0" y="5375564"/>
            <a:ext cx="9144000" cy="1211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31407" y="5603511"/>
            <a:ext cx="2946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October, 2014</a:t>
            </a:r>
          </a:p>
          <a:p>
            <a:pPr algn="ctr"/>
            <a:endParaRPr lang="en-US" sz="500" dirty="0"/>
          </a:p>
          <a:p>
            <a:pPr algn="ctr"/>
            <a:r>
              <a:rPr lang="en-US" sz="2000" dirty="0" smtClean="0"/>
              <a:t>New Delhi – India</a:t>
            </a:r>
            <a:endParaRPr lang="en-US" sz="2000" dirty="0">
              <a:latin typeface="Neo Sans" pitchFamily="2" charset="0"/>
            </a:endParaRPr>
          </a:p>
        </p:txBody>
      </p:sp>
      <p:pic>
        <p:nvPicPr>
          <p:cNvPr id="11" name="Picture 4" descr="2011-11-21_10-29-57-093"/>
          <p:cNvPicPr>
            <a:picLocks noChangeAspect="1" noChangeArrowheads="1"/>
          </p:cNvPicPr>
          <p:nvPr/>
        </p:nvPicPr>
        <p:blipFill>
          <a:blip r:embed="rId3" cstate="email"/>
          <a:srcRect l="2953"/>
          <a:stretch>
            <a:fillRect/>
          </a:stretch>
        </p:blipFill>
        <p:spPr bwMode="auto">
          <a:xfrm>
            <a:off x="5758160" y="1805768"/>
            <a:ext cx="2852085" cy="120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UN-Public-Service-Award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680" y="5410326"/>
            <a:ext cx="862796" cy="79104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6201371"/>
            <a:ext cx="1341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Neo Sans" pitchFamily="2" charset="0"/>
              </a:rPr>
              <a:t>United Nations Public</a:t>
            </a:r>
          </a:p>
          <a:p>
            <a:pPr algn="ctr"/>
            <a:r>
              <a:rPr lang="en-US" sz="1050" dirty="0" smtClean="0">
                <a:latin typeface="Neo Sans" pitchFamily="2" charset="0"/>
              </a:rPr>
              <a:t>Service Award 2014</a:t>
            </a:r>
            <a:endParaRPr lang="en-US" sz="1050" dirty="0">
              <a:latin typeface="Neo Sans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20484" y="547384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" pitchFamily="2" charset="0"/>
              </a:rPr>
              <a:t>Mohammed </a:t>
            </a:r>
            <a:r>
              <a:rPr lang="en-US" dirty="0" err="1" smtClean="0">
                <a:latin typeface="Neo Sans" pitchFamily="2" charset="0"/>
              </a:rPr>
              <a:t>A.Elah</a:t>
            </a:r>
            <a:endParaRPr lang="en-US" dirty="0" smtClean="0">
              <a:latin typeface="Neo Sans" pitchFamily="2" charset="0"/>
            </a:endParaRPr>
          </a:p>
          <a:p>
            <a:pPr algn="ctr"/>
            <a:r>
              <a:rPr lang="en-US" dirty="0" smtClean="0">
                <a:latin typeface="Neo Sans" pitchFamily="2" charset="0"/>
              </a:rPr>
              <a:t>I-Seha Program Office</a:t>
            </a:r>
          </a:p>
          <a:p>
            <a:pPr algn="ctr"/>
            <a:r>
              <a:rPr lang="en-US" dirty="0" smtClean="0">
                <a:latin typeface="Neo Sans" pitchFamily="2" charset="0"/>
              </a:rPr>
              <a:t>Ministry of Health - Kingdom of Bahrain</a:t>
            </a:r>
          </a:p>
        </p:txBody>
      </p:sp>
    </p:spTree>
    <p:extLst>
      <p:ext uri="{BB962C8B-B14F-4D97-AF65-F5344CB8AC3E}">
        <p14:creationId xmlns:p14="http://schemas.microsoft.com/office/powerpoint/2010/main" val="749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to Succeed</a:t>
            </a:r>
            <a:endParaRPr lang="en-US" dirty="0"/>
          </a:p>
        </p:txBody>
      </p:sp>
      <p:sp>
        <p:nvSpPr>
          <p:cNvPr id="4" name="Oval 6"/>
          <p:cNvSpPr>
            <a:spLocks noChangeAspect="1" noChangeArrowheads="1"/>
          </p:cNvSpPr>
          <p:nvPr/>
        </p:nvSpPr>
        <p:spPr bwMode="auto">
          <a:xfrm>
            <a:off x="3213100" y="2508663"/>
            <a:ext cx="1809750" cy="1812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" name="Oval 7"/>
          <p:cNvSpPr>
            <a:spLocks noChangeAspect="1" noChangeArrowheads="1"/>
          </p:cNvSpPr>
          <p:nvPr/>
        </p:nvSpPr>
        <p:spPr bwMode="auto">
          <a:xfrm>
            <a:off x="3436938" y="3545300"/>
            <a:ext cx="1357312" cy="13604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" name="Oval 7"/>
          <p:cNvSpPr>
            <a:spLocks noChangeAspect="1" noChangeArrowheads="1"/>
          </p:cNvSpPr>
          <p:nvPr/>
        </p:nvSpPr>
        <p:spPr bwMode="auto">
          <a:xfrm>
            <a:off x="4202113" y="2262600"/>
            <a:ext cx="1357312" cy="13604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" name="Oval 7"/>
          <p:cNvSpPr>
            <a:spLocks noChangeAspect="1" noChangeArrowheads="1"/>
          </p:cNvSpPr>
          <p:nvPr/>
        </p:nvSpPr>
        <p:spPr bwMode="auto">
          <a:xfrm>
            <a:off x="2646363" y="2261013"/>
            <a:ext cx="1357312" cy="136048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600" b="0">
              <a:solidFill>
                <a:schemeClr val="bg1"/>
              </a:solidFill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168775" y="2267363"/>
            <a:ext cx="1479550" cy="1360487"/>
            <a:chOff x="2632" y="1821"/>
            <a:chExt cx="932" cy="857"/>
          </a:xfrm>
        </p:grpSpPr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2652" y="1821"/>
              <a:ext cx="855" cy="857"/>
            </a:xfrm>
            <a:prstGeom prst="ellipse">
              <a:avLst/>
            </a:prstGeom>
            <a:solidFill>
              <a:srgbClr val="99CC00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600" b="0">
                <a:solidFill>
                  <a:schemeClr val="bg1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632" y="2150"/>
              <a:ext cx="9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SzPct val="100000"/>
              </a:pPr>
              <a:r>
                <a:rPr lang="en-GB" sz="1600">
                  <a:solidFill>
                    <a:schemeClr val="bg1"/>
                  </a:solidFill>
                  <a:sym typeface="Arial" pitchFamily="34" charset="0"/>
                </a:rPr>
                <a:t>Technology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394075" y="3545300"/>
            <a:ext cx="1477963" cy="1360488"/>
            <a:chOff x="2138" y="2620"/>
            <a:chExt cx="931" cy="857"/>
          </a:xfrm>
        </p:grpSpPr>
        <p:sp>
          <p:nvSpPr>
            <p:cNvPr id="12" name="Oval 9"/>
            <p:cNvSpPr>
              <a:spLocks noChangeAspect="1" noChangeArrowheads="1"/>
            </p:cNvSpPr>
            <p:nvPr/>
          </p:nvSpPr>
          <p:spPr bwMode="auto">
            <a:xfrm>
              <a:off x="2167" y="2620"/>
              <a:ext cx="855" cy="857"/>
            </a:xfrm>
            <a:prstGeom prst="ellipse">
              <a:avLst/>
            </a:prstGeom>
            <a:solidFill>
              <a:srgbClr val="CC0000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6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138" y="2960"/>
              <a:ext cx="9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SzPct val="100000"/>
              </a:pPr>
              <a:r>
                <a:rPr lang="en-GB" sz="1600" dirty="0">
                  <a:solidFill>
                    <a:schemeClr val="bg1"/>
                  </a:solidFill>
                  <a:sym typeface="Arial" pitchFamily="34" charset="0"/>
                </a:rPr>
                <a:t>People</a:t>
              </a: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563813" y="2257838"/>
            <a:ext cx="1477962" cy="1360487"/>
            <a:chOff x="1615" y="1821"/>
            <a:chExt cx="931" cy="857"/>
          </a:xfrm>
        </p:grpSpPr>
        <p:sp>
          <p:nvSpPr>
            <p:cNvPr id="15" name="Oval 7"/>
            <p:cNvSpPr>
              <a:spLocks noChangeAspect="1" noChangeArrowheads="1"/>
            </p:cNvSpPr>
            <p:nvPr/>
          </p:nvSpPr>
          <p:spPr bwMode="auto">
            <a:xfrm>
              <a:off x="1664" y="1821"/>
              <a:ext cx="855" cy="857"/>
            </a:xfrm>
            <a:prstGeom prst="ellipse">
              <a:avLst/>
            </a:prstGeom>
            <a:solidFill>
              <a:schemeClr val="accent1"/>
            </a:solidFill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600" b="0">
                <a:solidFill>
                  <a:schemeClr val="bg1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615" y="2144"/>
              <a:ext cx="9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SzPct val="100000"/>
              </a:pPr>
              <a:r>
                <a:rPr lang="en-GB" sz="1600">
                  <a:solidFill>
                    <a:schemeClr val="bg1"/>
                  </a:solidFill>
                  <a:sym typeface="Arial" pitchFamily="34" charset="0"/>
                </a:rPr>
                <a:t>Processes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52260" y="2192750"/>
            <a:ext cx="1700213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GB" sz="1600" b="0" dirty="0"/>
              <a:t>Definition and implementation of processes following the </a:t>
            </a:r>
            <a:r>
              <a:rPr lang="en-GB" sz="1600" dirty="0"/>
              <a:t>Best Practices </a:t>
            </a:r>
            <a:r>
              <a:rPr lang="en-GB" sz="1600" b="0" dirty="0"/>
              <a:t>and the specific requirements of a Healthcare environment</a:t>
            </a:r>
          </a:p>
          <a:p>
            <a:pPr marL="730250" lvl="1" indent="-190500" algn="just" eaLnBrk="0" hangingPunct="0">
              <a:spcBef>
                <a:spcPct val="20000"/>
              </a:spcBef>
              <a:buClr>
                <a:schemeClr val="accent1"/>
              </a:buClr>
              <a:buSzPct val="135000"/>
              <a:buFont typeface="Wingdings" pitchFamily="2" charset="2"/>
              <a:buNone/>
            </a:pPr>
            <a:endParaRPr lang="en-GB" sz="1600" b="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026150" y="2108613"/>
            <a:ext cx="1646238" cy="146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GB" sz="1600" b="0" dirty="0"/>
              <a:t>Implementation of full-proof solution, with a robust </a:t>
            </a:r>
            <a:r>
              <a:rPr lang="en-GB" sz="1600" dirty="0"/>
              <a:t>architecture, scalable </a:t>
            </a:r>
            <a:r>
              <a:rPr lang="en-GB" sz="1600" b="0" dirty="0"/>
              <a:t>and with</a:t>
            </a:r>
            <a:r>
              <a:rPr lang="en-GB" sz="1600" dirty="0"/>
              <a:t> high availability</a:t>
            </a:r>
            <a:endParaRPr lang="en-GB" sz="1600" b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24150" y="5087837"/>
            <a:ext cx="3025775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135000"/>
              <a:buFont typeface="Wingdings" pitchFamily="2" charset="2"/>
              <a:buNone/>
            </a:pPr>
            <a:r>
              <a:rPr lang="en-GB" sz="1600" dirty="0"/>
              <a:t>Change Management, Training </a:t>
            </a:r>
            <a:r>
              <a:rPr lang="en-GB" sz="1600" b="0" dirty="0"/>
              <a:t>and</a:t>
            </a:r>
            <a:r>
              <a:rPr lang="en-GB" sz="1600" dirty="0"/>
              <a:t> Local Support </a:t>
            </a:r>
            <a:r>
              <a:rPr lang="en-GB" sz="1600" b="0" dirty="0"/>
              <a:t>are critical tasks and must be managed as projects in itself.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447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About I-Seha Program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6214" y="1586686"/>
            <a:ext cx="8551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Ministry </a:t>
            </a:r>
            <a:r>
              <a:rPr lang="en-US" b="0" dirty="0"/>
              <a:t>of Health decided to implement a National Health Information </a:t>
            </a:r>
            <a:r>
              <a:rPr lang="en-US" b="0" dirty="0" smtClean="0"/>
              <a:t>System (I-Seha) with </a:t>
            </a:r>
            <a:r>
              <a:rPr lang="en-US" b="0" dirty="0" err="1" smtClean="0"/>
              <a:t>Indra</a:t>
            </a:r>
            <a:r>
              <a:rPr lang="en-US" b="0" dirty="0" smtClean="0"/>
              <a:t> Company, </a:t>
            </a:r>
            <a:r>
              <a:rPr lang="en-US" b="0" dirty="0"/>
              <a:t>as a key component of </a:t>
            </a:r>
            <a:r>
              <a:rPr lang="en-US" b="0" dirty="0" smtClean="0"/>
              <a:t>the </a:t>
            </a:r>
            <a:r>
              <a:rPr lang="en-US" b="0" dirty="0"/>
              <a:t>Ministry’s vision to improve healthcare </a:t>
            </a:r>
            <a:r>
              <a:rPr lang="en-US" b="0" dirty="0" smtClean="0"/>
              <a:t>services which provides </a:t>
            </a:r>
            <a:r>
              <a:rPr lang="en-US" b="0" dirty="0"/>
              <a:t>a modern, intelligent and integrated informed healthcare </a:t>
            </a:r>
            <a:r>
              <a:rPr lang="en-US" b="0" dirty="0" smtClean="0"/>
              <a:t>system.</a:t>
            </a:r>
          </a:p>
          <a:p>
            <a:endParaRPr lang="en-US" b="0" dirty="0"/>
          </a:p>
          <a:p>
            <a:r>
              <a:rPr lang="en-US" b="0" dirty="0" smtClean="0"/>
              <a:t>It </a:t>
            </a:r>
            <a:r>
              <a:rPr lang="en-US" b="0" dirty="0"/>
              <a:t>is </a:t>
            </a:r>
            <a:r>
              <a:rPr lang="en-US" b="0" dirty="0" smtClean="0"/>
              <a:t>a paperless/filmless </a:t>
            </a:r>
            <a:r>
              <a:rPr lang="en-US" b="0" dirty="0"/>
              <a:t>project, it integrates clinical and administrative solution for primary and secondary care, and patient information will be compiled in a single Electronic Health Record; available where and when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407832"/>
            <a:ext cx="7753081" cy="914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National Health Information System</a:t>
            </a:r>
            <a:endParaRPr lang="en-US" dirty="0"/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280400" y="5852482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fld id="{2FEC919B-1E25-4CD6-A97D-031DB853ADB4}" type="slidenum">
              <a:rPr lang="ar-SA" sz="800" b="0">
                <a:solidFill>
                  <a:srgbClr val="FFFFFF"/>
                </a:solidFill>
              </a:rPr>
              <a:pPr algn="l" rtl="0" eaLnBrk="0" hangingPunct="0"/>
              <a:t>3</a:t>
            </a:fld>
            <a:endParaRPr lang="en-AU" sz="800" b="0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6413" y="-249868"/>
            <a:ext cx="7594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ts val="1400"/>
              </a:lnSpc>
            </a:pPr>
            <a:endParaRPr lang="en-AU" sz="1200">
              <a:solidFill>
                <a:srgbClr val="00B0CA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6356" y="1510194"/>
            <a:ext cx="3246692" cy="44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45 CuadroTexto"/>
          <p:cNvSpPr>
            <a:spLocks noChangeArrowheads="1"/>
          </p:cNvSpPr>
          <p:nvPr/>
        </p:nvSpPr>
        <p:spPr bwMode="auto">
          <a:xfrm>
            <a:off x="1329084" y="2280734"/>
            <a:ext cx="1392834" cy="482325"/>
          </a:xfrm>
          <a:prstGeom prst="accentBorderCallout2">
            <a:avLst>
              <a:gd name="adj1" fmla="val 20870"/>
              <a:gd name="adj2" fmla="val 106819"/>
              <a:gd name="adj3" fmla="val 12253"/>
              <a:gd name="adj4" fmla="val 243339"/>
              <a:gd name="adj5" fmla="val -111206"/>
              <a:gd name="adj6" fmla="val 339951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endParaRPr lang="en-GB" sz="1050" b="0" dirty="0" smtClean="0">
              <a:solidFill>
                <a:srgbClr val="FFFFFF"/>
              </a:solidFill>
              <a:cs typeface="+mn-cs"/>
            </a:endParaRPr>
          </a:p>
          <a:p>
            <a:pPr marL="0" lvl="1" algn="ctr" rtl="0" eaLnBrk="0" hangingPunct="0"/>
            <a:r>
              <a:rPr lang="en-GB" sz="1050" b="0" dirty="0" smtClean="0">
                <a:solidFill>
                  <a:srgbClr val="FFFFFF"/>
                </a:solidFill>
                <a:cs typeface="+mn-cs"/>
              </a:rPr>
              <a:t>King </a:t>
            </a:r>
            <a:r>
              <a:rPr lang="en-GB" sz="1050" b="0" dirty="0" err="1" smtClean="0">
                <a:solidFill>
                  <a:srgbClr val="FFFFFF"/>
                </a:solidFill>
                <a:cs typeface="+mn-cs"/>
              </a:rPr>
              <a:t>Hamad</a:t>
            </a:r>
            <a:r>
              <a:rPr lang="en-GB" sz="1050" b="0" dirty="0" smtClean="0">
                <a:solidFill>
                  <a:srgbClr val="FFFFFF"/>
                </a:solidFill>
                <a:cs typeface="+mn-cs"/>
              </a:rPr>
              <a:t> University Hospital</a:t>
            </a:r>
          </a:p>
          <a:p>
            <a:pPr marL="0" lvl="1" algn="ctr" rtl="0" eaLnBrk="0" hangingPunct="0"/>
            <a:endParaRPr lang="en-GB" sz="105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45 CuadroTexto"/>
          <p:cNvSpPr>
            <a:spLocks noChangeArrowheads="1"/>
          </p:cNvSpPr>
          <p:nvPr/>
        </p:nvSpPr>
        <p:spPr bwMode="auto">
          <a:xfrm>
            <a:off x="1298201" y="4250325"/>
            <a:ext cx="1409229" cy="482326"/>
          </a:xfrm>
          <a:prstGeom prst="accentBorderCallout2">
            <a:avLst>
              <a:gd name="adj1" fmla="val 20870"/>
              <a:gd name="adj2" fmla="val 104764"/>
              <a:gd name="adj3" fmla="val 9824"/>
              <a:gd name="adj4" fmla="val 207532"/>
              <a:gd name="adj5" fmla="val -361604"/>
              <a:gd name="adj6" fmla="val 301329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>
                <a:solidFill>
                  <a:srgbClr val="FFFFFF"/>
                </a:solidFill>
                <a:cs typeface="+mn-cs"/>
              </a:rPr>
              <a:t>Peripheral Hospitals</a:t>
            </a:r>
          </a:p>
        </p:txBody>
      </p:sp>
      <p:sp>
        <p:nvSpPr>
          <p:cNvPr id="14" name="45 CuadroTexto"/>
          <p:cNvSpPr>
            <a:spLocks noChangeArrowheads="1"/>
          </p:cNvSpPr>
          <p:nvPr/>
        </p:nvSpPr>
        <p:spPr bwMode="auto">
          <a:xfrm>
            <a:off x="1329085" y="3174848"/>
            <a:ext cx="1352036" cy="482326"/>
          </a:xfrm>
          <a:prstGeom prst="accentBorderCallout2">
            <a:avLst>
              <a:gd name="adj1" fmla="val 20870"/>
              <a:gd name="adj2" fmla="val 105449"/>
              <a:gd name="adj3" fmla="val 6508"/>
              <a:gd name="adj4" fmla="val 232139"/>
              <a:gd name="adj5" fmla="val -194017"/>
              <a:gd name="adj6" fmla="val 322739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 err="1">
                <a:solidFill>
                  <a:srgbClr val="FFFFFF"/>
                </a:solidFill>
                <a:cs typeface="+mn-cs"/>
              </a:rPr>
              <a:t>Salmaniya</a:t>
            </a:r>
            <a:r>
              <a:rPr lang="en-GB" sz="1050" b="0" dirty="0">
                <a:solidFill>
                  <a:srgbClr val="FFFFFF"/>
                </a:solidFill>
                <a:cs typeface="+mn-cs"/>
              </a:rPr>
              <a:t> Medical </a:t>
            </a:r>
          </a:p>
          <a:p>
            <a:pPr marL="0" lvl="1" algn="ctr" rtl="0" eaLnBrk="0" hangingPunct="0"/>
            <a:r>
              <a:rPr lang="en-GB" sz="1050" b="0" dirty="0">
                <a:solidFill>
                  <a:srgbClr val="FFFFFF"/>
                </a:solidFill>
                <a:cs typeface="+mn-cs"/>
              </a:rPr>
              <a:t>Complex</a:t>
            </a:r>
          </a:p>
        </p:txBody>
      </p:sp>
      <p:sp>
        <p:nvSpPr>
          <p:cNvPr id="15" name="45 CuadroTexto"/>
          <p:cNvSpPr>
            <a:spLocks noChangeArrowheads="1"/>
          </p:cNvSpPr>
          <p:nvPr/>
        </p:nvSpPr>
        <p:spPr bwMode="auto">
          <a:xfrm flipH="1">
            <a:off x="1280280" y="5182948"/>
            <a:ext cx="1421557" cy="482326"/>
          </a:xfrm>
          <a:prstGeom prst="accentBorderCallout2">
            <a:avLst>
              <a:gd name="adj1" fmla="val 20870"/>
              <a:gd name="adj2" fmla="val -6819"/>
              <a:gd name="adj3" fmla="val -134569"/>
              <a:gd name="adj4" fmla="val -162075"/>
              <a:gd name="adj5" fmla="val -399394"/>
              <a:gd name="adj6" fmla="val -21660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106A8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0" lvl="1" algn="ctr" rtl="0" eaLnBrk="0" hangingPunct="0"/>
            <a:r>
              <a:rPr lang="en-GB" sz="1050" b="0" dirty="0" smtClean="0">
                <a:solidFill>
                  <a:srgbClr val="FFFFFF"/>
                </a:solidFill>
                <a:cs typeface="+mn-cs"/>
              </a:rPr>
              <a:t>26 </a:t>
            </a:r>
            <a:r>
              <a:rPr lang="en-GB" sz="1050" b="0" dirty="0">
                <a:solidFill>
                  <a:srgbClr val="FFFFFF"/>
                </a:solidFill>
                <a:cs typeface="+mn-cs"/>
              </a:rPr>
              <a:t>Health </a:t>
            </a:r>
            <a:r>
              <a:rPr lang="en-GB" sz="1050" b="0" dirty="0" smtClean="0">
                <a:solidFill>
                  <a:srgbClr val="FFFFFF"/>
                </a:solidFill>
                <a:cs typeface="+mn-cs"/>
              </a:rPr>
              <a:t>Centres</a:t>
            </a:r>
            <a:endParaRPr lang="en-GB" sz="105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60081" y="-236019"/>
            <a:ext cx="868854" cy="314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9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smtClean="0"/>
              <a:t>I-Seha Program?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108" y="1387914"/>
            <a:ext cx="8003458" cy="530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here were a need for: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Quick transfer of health data between professionals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Unlimited </a:t>
            </a:r>
            <a:r>
              <a:rPr lang="en-US" sz="2400" dirty="0"/>
              <a:t>access to health records between hospitals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Integration </a:t>
            </a:r>
            <a:r>
              <a:rPr lang="en-US" sz="2400" dirty="0"/>
              <a:t>of all medial and paramedical services given to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Availability </a:t>
            </a:r>
            <a:r>
              <a:rPr lang="en-US" sz="2400" dirty="0"/>
              <a:t>of data for informed decisions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400" dirty="0" smtClean="0"/>
              <a:t>Delivering </a:t>
            </a:r>
            <a:r>
              <a:rPr lang="en-US" sz="2400" dirty="0"/>
              <a:t>latest evidence based medicine through technology.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400" dirty="0" smtClean="0"/>
              <a:t>Improving </a:t>
            </a:r>
            <a:r>
              <a:rPr lang="en-US" sz="2400" dirty="0"/>
              <a:t>the quality of care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2400" dirty="0" smtClean="0"/>
              <a:t>Safely </a:t>
            </a:r>
            <a:r>
              <a:rPr lang="en-US" sz="2400" dirty="0"/>
              <a:t>secured information</a:t>
            </a:r>
          </a:p>
          <a:p>
            <a:pPr marL="0" indent="0">
              <a:buNone/>
            </a:pPr>
            <a:endParaRPr lang="en-US" sz="20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7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Program Scope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51258" y="4035091"/>
            <a:ext cx="6254750" cy="500062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cs typeface="+mn-cs"/>
            </a:endParaRPr>
          </a:p>
          <a:p>
            <a:pPr algn="ctr">
              <a:defRPr/>
            </a:pPr>
            <a:endParaRPr lang="en-US" sz="1400" dirty="0">
              <a:cs typeface="+mn-cs"/>
            </a:endParaRPr>
          </a:p>
          <a:p>
            <a:pPr algn="ctr">
              <a:defRPr/>
            </a:pPr>
            <a:r>
              <a:rPr lang="en-US" sz="1400" dirty="0">
                <a:cs typeface="+mn-cs"/>
              </a:rPr>
              <a:t>HELP DESK, MAINTENANCE AND UPGRADE </a:t>
            </a:r>
            <a:r>
              <a:rPr lang="en-US" sz="1400">
                <a:cs typeface="+mn-cs"/>
              </a:rPr>
              <a:t>FOR </a:t>
            </a:r>
            <a:r>
              <a:rPr lang="en-US" sz="1400" smtClean="0">
                <a:cs typeface="+mn-cs"/>
              </a:rPr>
              <a:t>11 </a:t>
            </a:r>
            <a:r>
              <a:rPr lang="en-US" sz="1400" dirty="0">
                <a:cs typeface="+mn-cs"/>
              </a:rPr>
              <a:t>YEARS</a:t>
            </a:r>
          </a:p>
          <a:p>
            <a:pPr algn="ctr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1258" y="2963528"/>
            <a:ext cx="6254750" cy="500063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r>
              <a:rPr lang="en-US" sz="1400">
                <a:cs typeface="+mn-cs"/>
              </a:rPr>
              <a:t>USERS WORKPLACE – SERVERS – NETWORK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51258" y="1891966"/>
            <a:ext cx="6254750" cy="500062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cs typeface="+mn-cs"/>
            </a:endParaRPr>
          </a:p>
          <a:p>
            <a:pPr algn="ctr">
              <a:defRPr/>
            </a:pPr>
            <a:r>
              <a:rPr lang="en-US" sz="1400" dirty="0">
                <a:cs typeface="+mn-cs"/>
              </a:rPr>
              <a:t>PATIENT MEDICAL DATA AND RESOURCES UTILIZATION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51258" y="5106653"/>
            <a:ext cx="6254750" cy="500063"/>
          </a:xfrm>
          <a:prstGeom prst="rect">
            <a:avLst/>
          </a:prstGeom>
          <a:noFill/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endParaRPr lang="en-US" sz="1400">
              <a:cs typeface="+mn-cs"/>
            </a:endParaRPr>
          </a:p>
          <a:p>
            <a:pPr algn="ctr">
              <a:defRPr/>
            </a:pPr>
            <a:r>
              <a:rPr lang="en-US" sz="1400">
                <a:cs typeface="+mn-cs"/>
              </a:rPr>
              <a:t> CUSTOMIZATION AND IMPLEMENTATION</a:t>
            </a:r>
          </a:p>
          <a:p>
            <a:pPr algn="ctr">
              <a:defRPr/>
            </a:pPr>
            <a:endParaRPr lang="en-US" sz="1400">
              <a:cs typeface="+mn-cs"/>
            </a:endParaRPr>
          </a:p>
        </p:txBody>
      </p:sp>
      <p:sp>
        <p:nvSpPr>
          <p:cNvPr id="4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5508" y="1457504"/>
            <a:ext cx="3429000" cy="571500"/>
          </a:xfrm>
          <a:prstGeom prst="rect">
            <a:avLst/>
          </a:prstGeom>
          <a:solidFill>
            <a:schemeClr val="accent3"/>
          </a:soli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charset="0"/>
                <a:cs typeface="+mn-cs"/>
              </a:rPr>
              <a:t>APPLICATION SCOPE </a:t>
            </a:r>
          </a:p>
          <a:p>
            <a:pPr algn="ctr">
              <a:defRPr/>
            </a:pP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5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5508" y="2534903"/>
            <a:ext cx="3429000" cy="500063"/>
          </a:xfrm>
          <a:prstGeom prst="rect">
            <a:avLst/>
          </a:prstGeom>
          <a:solidFill>
            <a:schemeClr val="accent3"/>
          </a:soli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charset="0"/>
                <a:cs typeface="+mn-cs"/>
              </a:rPr>
              <a:t>TECHNICAL SCOPE</a:t>
            </a:r>
          </a:p>
        </p:txBody>
      </p:sp>
      <p:sp>
        <p:nvSpPr>
          <p:cNvPr id="6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5508" y="3606466"/>
            <a:ext cx="3429000" cy="428625"/>
          </a:xfrm>
          <a:prstGeom prst="rect">
            <a:avLst/>
          </a:prstGeom>
          <a:solidFill>
            <a:schemeClr val="accent3"/>
          </a:soli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charset="0"/>
                <a:cs typeface="+mn-cs"/>
              </a:rPr>
              <a:t>OPERATION &amp; SERVICE SCOPE</a:t>
            </a:r>
          </a:p>
        </p:txBody>
      </p:sp>
      <p:sp>
        <p:nvSpPr>
          <p:cNvPr id="10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5508" y="4678028"/>
            <a:ext cx="3429000" cy="500063"/>
          </a:xfrm>
          <a:prstGeom prst="rect">
            <a:avLst/>
          </a:prstGeom>
          <a:solidFill>
            <a:schemeClr val="accent3"/>
          </a:soli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latin typeface="Arial" charset="0"/>
                <a:cs typeface="+mn-cs"/>
              </a:rPr>
              <a:t>PROGRAM IMPLEMENTATION SCOPE</a:t>
            </a:r>
          </a:p>
        </p:txBody>
      </p:sp>
    </p:spTree>
    <p:extLst>
      <p:ext uri="{BB962C8B-B14F-4D97-AF65-F5344CB8AC3E}">
        <p14:creationId xmlns:p14="http://schemas.microsoft.com/office/powerpoint/2010/main" val="16447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615084" y="1607539"/>
            <a:ext cx="39430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 sz="2000" b="0" i="1" dirty="0" smtClean="0"/>
              <a:t>Service Project based on an Outsourcing model</a:t>
            </a:r>
            <a:endParaRPr lang="en-US" sz="2000" b="0" i="1" dirty="0"/>
          </a:p>
        </p:txBody>
      </p:sp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4696691" y="3670559"/>
            <a:ext cx="34497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 sz="2000" b="0" i="1" dirty="0" smtClean="0"/>
              <a:t>Ready to be integrated with the Private Sector</a:t>
            </a:r>
            <a:endParaRPr lang="en-US" sz="2000" b="0" i="1" dirty="0"/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559666" y="2822256"/>
            <a:ext cx="7440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 sz="2800" b="0" i="1" dirty="0"/>
              <a:t>National </a:t>
            </a:r>
            <a:r>
              <a:rPr lang="en-US" sz="2800" b="0" i="1" dirty="0" smtClean="0"/>
              <a:t>Electronic Health Record</a:t>
            </a:r>
            <a:endParaRPr lang="en-US" sz="2800" b="0" i="1" dirty="0"/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900002" y="4509335"/>
            <a:ext cx="4115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 sz="2000" i="1" dirty="0" smtClean="0"/>
              <a:t>B</a:t>
            </a:r>
            <a:r>
              <a:rPr lang="en-US" sz="2000" b="0" i="1" dirty="0" smtClean="0"/>
              <a:t>uild, </a:t>
            </a:r>
            <a:r>
              <a:rPr lang="en-US" sz="2000" i="1" dirty="0" smtClean="0"/>
              <a:t>O</a:t>
            </a:r>
            <a:r>
              <a:rPr lang="en-US" sz="2000" b="0" i="1" dirty="0" smtClean="0"/>
              <a:t>wn, </a:t>
            </a:r>
            <a:r>
              <a:rPr lang="en-US" sz="2000" i="1" dirty="0" smtClean="0"/>
              <a:t>O</a:t>
            </a:r>
            <a:r>
              <a:rPr lang="en-US" sz="2000" b="0" i="1" dirty="0" smtClean="0"/>
              <a:t>perate and </a:t>
            </a:r>
            <a:r>
              <a:rPr lang="en-US" sz="2000" i="1" dirty="0" smtClean="0"/>
              <a:t>T</a:t>
            </a:r>
            <a:r>
              <a:rPr lang="en-US" sz="2000" b="0" i="1" dirty="0" smtClean="0"/>
              <a:t>ransfer</a:t>
            </a:r>
            <a:endParaRPr lang="en-US" sz="2000" b="0" i="1" dirty="0"/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2189018" y="5285487"/>
            <a:ext cx="59119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 b="0" i="1" dirty="0"/>
              <a:t>e</a:t>
            </a:r>
            <a:r>
              <a:rPr lang="en-US" b="0" i="1" dirty="0" smtClean="0"/>
              <a:t>-Health following the e-Government initiative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7576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1" y="304800"/>
            <a:ext cx="7467600" cy="914400"/>
          </a:xfrm>
        </p:spPr>
        <p:txBody>
          <a:bodyPr/>
          <a:lstStyle/>
          <a:p>
            <a:r>
              <a:rPr lang="en-AU" dirty="0" smtClean="0"/>
              <a:t>Alignment with 2030 Vision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408905" y="1262133"/>
            <a:ext cx="4523509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The Bahrain Economic Vision 2030 stipulates the </a:t>
            </a:r>
            <a:r>
              <a:rPr lang="en-US" sz="1800" b="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universal availability of quality healthcare and by 2030</a:t>
            </a:r>
            <a:r>
              <a:rPr lang="en-US" sz="1800" b="0" dirty="0" smtClean="0">
                <a:solidFill>
                  <a:schemeClr val="tx1"/>
                </a:solidFill>
              </a:rPr>
              <a:t>, positions Bahrain as a leading centre of modern medicine in the region.</a:t>
            </a: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The </a:t>
            </a:r>
            <a:r>
              <a:rPr lang="en-US" sz="1800" b="0" dirty="0" err="1" smtClean="0">
                <a:solidFill>
                  <a:schemeClr val="tx1"/>
                </a:solidFill>
              </a:rPr>
              <a:t>MoH</a:t>
            </a:r>
            <a:r>
              <a:rPr lang="en-US" sz="1800" b="0" dirty="0" smtClean="0">
                <a:solidFill>
                  <a:schemeClr val="tx1"/>
                </a:solidFill>
              </a:rPr>
              <a:t> have worked hard on taking this decision to make a strategic plan (Bahrain’s Health Agenda 2011-2014) and choosing I-SEHA one of its key strategies to do that.</a:t>
            </a: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 I-SEHA </a:t>
            </a:r>
            <a:r>
              <a:rPr lang="en-US" sz="1800" b="0" dirty="0">
                <a:solidFill>
                  <a:schemeClr val="tx1"/>
                </a:solidFill>
              </a:rPr>
              <a:t>-</a:t>
            </a:r>
            <a:r>
              <a:rPr lang="en-US" sz="1800" b="0" dirty="0" smtClean="0">
                <a:solidFill>
                  <a:schemeClr val="tx1"/>
                </a:solidFill>
              </a:rPr>
              <a:t>and all its modules- was clearly stated as a need in the strategic plan.</a:t>
            </a:r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2536" y="1443510"/>
            <a:ext cx="3200400" cy="463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27" y="343437"/>
            <a:ext cx="7467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Program</a:t>
            </a:r>
            <a:endParaRPr lang="en-US" dirty="0"/>
          </a:p>
        </p:txBody>
      </p:sp>
      <p:pic>
        <p:nvPicPr>
          <p:cNvPr id="5" name="Objeto 1" descr="image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899" y="1635615"/>
            <a:ext cx="7641964" cy="40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7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1" y="304800"/>
            <a:ext cx="7467600" cy="914400"/>
          </a:xfrm>
        </p:spPr>
        <p:txBody>
          <a:bodyPr>
            <a:normAutofit/>
          </a:bodyPr>
          <a:lstStyle/>
          <a:p>
            <a:r>
              <a:rPr lang="en-AU" dirty="0" smtClean="0"/>
              <a:t>Sustainable Program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017432"/>
            <a:ext cx="7959436" cy="5029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There are three factors that  can warrantee the sustainability of I-Seha: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b="1" kern="1200" dirty="0" smtClean="0">
                <a:latin typeface="Arial" charset="0"/>
                <a:cs typeface="Arial" charset="0"/>
              </a:rPr>
              <a:t>1) The commitment of the </a:t>
            </a:r>
            <a:r>
              <a:rPr lang="en-US" b="1" kern="1200" dirty="0" err="1" smtClean="0">
                <a:latin typeface="Arial" charset="0"/>
                <a:cs typeface="Arial" charset="0"/>
              </a:rPr>
              <a:t>MoH</a:t>
            </a:r>
            <a:r>
              <a:rPr lang="en-US" b="1" kern="1200" dirty="0" smtClean="0">
                <a:latin typeface="Arial" charset="0"/>
                <a:cs typeface="Arial" charset="0"/>
              </a:rPr>
              <a:t> and main stakeholders: </a:t>
            </a:r>
            <a:r>
              <a:rPr lang="en-US" sz="1600" dirty="0" smtClean="0"/>
              <a:t>This initiative is part of I-SEHA which is one of the major projects carried out recently to modernize Bahrain’s health system.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r>
              <a:rPr lang="en-US" b="1" kern="1200" dirty="0" smtClean="0">
                <a:latin typeface="Arial" charset="0"/>
                <a:cs typeface="Arial" charset="0"/>
              </a:rPr>
              <a:t>2) The benefits for professionals and end users: </a:t>
            </a:r>
            <a:r>
              <a:rPr lang="en-US" sz="1600" dirty="0" smtClean="0"/>
              <a:t>This project facilitates the work of healthcare givers and therefore, they are the most interested in sustain this system.</a:t>
            </a:r>
          </a:p>
          <a:p>
            <a:pPr lvl="1"/>
            <a:endParaRPr lang="en-US" sz="1600" dirty="0" smtClean="0"/>
          </a:p>
          <a:p>
            <a:pPr lvl="1"/>
            <a:r>
              <a:rPr lang="en-US" b="1" kern="1200" dirty="0" smtClean="0">
                <a:latin typeface="Arial" charset="0"/>
                <a:cs typeface="Arial" charset="0"/>
              </a:rPr>
              <a:t>3) The return on investment: </a:t>
            </a:r>
            <a:r>
              <a:rPr lang="en-US" sz="1600" dirty="0" smtClean="0"/>
              <a:t>by enhancing productivity, saving money and improving people’s health.</a:t>
            </a:r>
          </a:p>
        </p:txBody>
      </p:sp>
    </p:spTree>
    <p:extLst>
      <p:ext uri="{BB962C8B-B14F-4D97-AF65-F5344CB8AC3E}">
        <p14:creationId xmlns:p14="http://schemas.microsoft.com/office/powerpoint/2010/main" val="23462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INDRApresentacion 1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00B0CA"/>
      </a:accent1>
      <a:accent2>
        <a:srgbClr val="40DAFF"/>
      </a:accent2>
      <a:accent3>
        <a:srgbClr val="FFFFFF"/>
      </a:accent3>
      <a:accent4>
        <a:srgbClr val="000000"/>
      </a:accent4>
      <a:accent5>
        <a:srgbClr val="AAD4E1"/>
      </a:accent5>
      <a:accent6>
        <a:srgbClr val="39C5E7"/>
      </a:accent6>
      <a:hlink>
        <a:srgbClr val="7FE6FF"/>
      </a:hlink>
      <a:folHlink>
        <a:srgbClr val="BFF3FF"/>
      </a:folHlink>
    </a:clrScheme>
    <a:fontScheme name="INDRApresentac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INDRApresentacion</Template>
  <TotalTime>17685</TotalTime>
  <Words>493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INDRApresentacion</vt:lpstr>
      <vt:lpstr>Office Theme</vt:lpstr>
      <vt:lpstr>Diseño personalizado</vt:lpstr>
      <vt:lpstr>PowerPoint Presentation</vt:lpstr>
      <vt:lpstr>About I-Seha Program</vt:lpstr>
      <vt:lpstr>The National Health Information System</vt:lpstr>
      <vt:lpstr>Why I-Seha Program?</vt:lpstr>
      <vt:lpstr>Program Scope</vt:lpstr>
      <vt:lpstr>Best Practice</vt:lpstr>
      <vt:lpstr>Alignment with 2030 Vision</vt:lpstr>
      <vt:lpstr>Integrated Program</vt:lpstr>
      <vt:lpstr>Sustainable Program</vt:lpstr>
      <vt:lpstr>Components to Succeed</vt:lpstr>
    </vt:vector>
  </TitlesOfParts>
  <Company>Indra Sistemas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MAY - 2011</dc:title>
  <dc:creator>I-SEHA PMO</dc:creator>
  <cp:keywords>2012</cp:keywords>
  <cp:lastModifiedBy>User</cp:lastModifiedBy>
  <cp:revision>1094</cp:revision>
  <cp:lastPrinted>2014-04-22T15:50:31Z</cp:lastPrinted>
  <dcterms:created xsi:type="dcterms:W3CDTF">2008-05-28T13:57:25Z</dcterms:created>
  <dcterms:modified xsi:type="dcterms:W3CDTF">2014-10-07T23:44:02Z</dcterms:modified>
</cp:coreProperties>
</file>